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8"/>
  </p:notesMasterIdLst>
  <p:handoutMasterIdLst>
    <p:handoutMasterId r:id="rId19"/>
  </p:handoutMasterIdLst>
  <p:sldIdLst>
    <p:sldId id="292" r:id="rId5"/>
    <p:sldId id="291" r:id="rId6"/>
    <p:sldId id="299" r:id="rId7"/>
    <p:sldId id="303" r:id="rId8"/>
    <p:sldId id="300" r:id="rId9"/>
    <p:sldId id="306" r:id="rId10"/>
    <p:sldId id="305" r:id="rId11"/>
    <p:sldId id="309" r:id="rId12"/>
    <p:sldId id="301" r:id="rId13"/>
    <p:sldId id="310" r:id="rId14"/>
    <p:sldId id="307" r:id="rId15"/>
    <p:sldId id="308" r:id="rId16"/>
    <p:sldId id="293" r:id="rId1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F"/>
    <a:srgbClr val="00ACB6"/>
    <a:srgbClr val="013D61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39" autoAdjust="0"/>
  </p:normalViewPr>
  <p:slideViewPr>
    <p:cSldViewPr snapToGrid="0">
      <p:cViewPr varScale="1">
        <p:scale>
          <a:sx n="110" d="100"/>
          <a:sy n="110" d="100"/>
        </p:scale>
        <p:origin x="46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12/05/25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0T19:15:43.9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1260,'67'-21,"-1"-2,-13-3,8-4,1-2,-3 2,-12 7,-12 5,-10 6,-9 7,-6 3,17-8,7 1,28-13,8 1,3-4,-7-1,-8 3,-9 4,-7 2,0 4,3-1,5 1,4-1,1 2,-4 2,-5 0,-2 1,-1-1,7-1,3-2,0-2,0 0,-6 1,-4 0,-3 2,-2 1,0 4,4 0,3 1,5 1,0-2,-2 1,-3 0,-4-1,-2 1,-2-2,1-3,-1-1,1 1,-3-1,-4 3,-7 2,-5 2,-5 1,1-1,7-4,5-4,14 0,10-3,10-3,8 0,0-2,-3 2,-6 3,-6 0,-5 3,-5 1,-2 0,-4 0,-3 0,0 3,1-2,4-1,2 1,1-1,0 2,-2 0,-2 0,-1 0,-1 0,1 1,0-1,-1 0,-1 1,-4-1,-2 1,-2-1,-1 1,-1-2,0-1,0 1,-2 0,3 2,-4 0,1 0,0-2,-1 2,-2 1,-3 2,-4 3,-2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0T19:17:36.9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58,'51'0,"0"0,1 0,-1 0,39 0,8 0,-44 1,0 0,44 3,-48-3,0 1,1-1,1 1,0-2,0 0,4 0,2 0,-4 0,1 0,-2 0,0 0,0 0,0 0,-2 0,0 0,0 0,0 0,46-3,-3-2,2-5,-1-2,-44 6,1 0,3 1,1 0,3 1,1 0,3 2,1-1,-1 2,0-1,-2 2,0-1,-2 1,0 0,2 0,1 0,2 0,0 0,6 0,2 0,4 0,0 0,0 0,0 0,-1 2,-1 1,-6 2,-1 2,-3 2,-2 1,-1 2,0 0,0-1,-1-1,-1 1,0-1,-2-1,-1-1,-1-2,0 1,0-1,0-1,3-1,1 1,6 0,1 0,10 1,2 1,6 0,1 0,3 1,0-1,1-1,0 0,-3-1,-1 0,0 0,-2-2,-1 0,-1-1,-3 0,-2-1,-3-1,-1 0,-7 0,-3 0,-8 1,-3 0,27 2,-21 0,-19-1,-11 0,-8 0,-7 1,22-2,23-4,41-7,-45 4,1-1,-1-1,-1 0,38-8,-24 5,-14 3,-22 4,-16 5,-7-29,-4 22,-3-23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0T19:17:44.3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0T19:17:44.3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0T19:20:57.7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1,'77'0,"4"0,-4 0,6 5,0 6,-11 1,5 4,6 0,13 0,-41-6,1 0,-2 0,0 1,-3-1,-1 1,43 11,-5 1,-1-1,0 0,-6 0,-8-1,-7 0,-5-2,-5-2,-4 0,-4-1,-1 0,-3 1,0-2,5 2,2-2,8 0,7 3,4 1,6 3,0-1,0 1,-4-1,-4 0,-6 0,-6-1,-3 0,-3 0,0-3,0 0,0-1,2-3,2 1,2 2,0-1,1 3,4-2,6 0,2 2,-1 1,-6 2,-7-1,-4-2,-4-2,0-1,2-2,0 0,-1-2,-1-1,-3-1,1 1,3-1,5 3,6 1,3 0,0 0,0-3,-4 0,-5 0,-8-2,-7-1,-3 0,-3 0,0 1,-1-1,-3 1,-2 0,-2-1,0 0,-1-2,2 0,-1 0,-1 0,-1-1,-6-2,-4 5,-5-37,-4 27,-1-29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12/05/25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12/05/25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12/05/25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12/05/25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12/05/25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12/05/25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12/05/25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12/05/25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12/05/25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12/05/25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12/05/25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12/05/25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12/05/25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D945A0D-0BC2-5D67-1B64-3021BAD7B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" y="0"/>
            <a:ext cx="501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12/05/25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12/05/25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12/05/25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12/05/25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12/05/25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12/05/25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12/05/25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12/05/25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IAROSARIA.CERBONE@ASLNAPOLI2NORD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5.xml"/><Relationship Id="rId5" Type="http://schemas.openxmlformats.org/officeDocument/2006/relationships/image" Target="../media/image13.png"/><Relationship Id="rId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.xml"/><Relationship Id="rId5" Type="http://schemas.openxmlformats.org/officeDocument/2006/relationships/image" Target="../media/image12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1124" y="758952"/>
            <a:ext cx="6670876" cy="3227514"/>
          </a:xfrm>
        </p:spPr>
        <p:txBody>
          <a:bodyPr>
            <a:noAutofit/>
          </a:bodyPr>
          <a:lstStyle/>
          <a:p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IL FOLLOW-UP PSICOLOGICO POST-BARIATRICO: FASE IMPRESCINDIBILE DEL PERCORSO DI CURA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6319" y="3986465"/>
            <a:ext cx="5798916" cy="2668977"/>
          </a:xfrm>
        </p:spPr>
        <p:txBody>
          <a:bodyPr>
            <a:normAutofit fontScale="47500" lnSpcReduction="20000"/>
          </a:bodyPr>
          <a:lstStyle/>
          <a:p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MARIA ROSARIA CERBONE </a:t>
            </a:r>
          </a:p>
          <a:p>
            <a:r>
              <a:rPr lang="it-IT" sz="3500" i="1" dirty="0">
                <a:latin typeface="Arial" panose="020B0604020202020204" pitchFamily="34" charset="0"/>
                <a:cs typeface="Arial" panose="020B0604020202020204" pitchFamily="34" charset="0"/>
              </a:rPr>
              <a:t>DIR PSICOLOGA – ASL NA 2 NORD</a:t>
            </a:r>
          </a:p>
          <a:p>
            <a:r>
              <a:rPr lang="it-IT" sz="3000" i="1" dirty="0">
                <a:latin typeface="Arial" panose="020B0604020202020204" pitchFamily="34" charset="0"/>
                <a:cs typeface="Arial" panose="020B0604020202020204" pitchFamily="34" charset="0"/>
              </a:rPr>
              <a:t> DISTRETTO 41- UOMI</a:t>
            </a:r>
          </a:p>
          <a:p>
            <a:r>
              <a:rPr lang="it-IT" sz="3000" i="1" dirty="0">
                <a:latin typeface="Arial" panose="020B0604020202020204" pitchFamily="34" charset="0"/>
                <a:cs typeface="Arial" panose="020B0604020202020204" pitchFamily="34" charset="0"/>
              </a:rPr>
              <a:t>OSPEDALE civile, SAN GIOVANNI DI DIO – FRATTAMAGGIORE (NA) </a:t>
            </a:r>
          </a:p>
          <a:p>
            <a:r>
              <a:rPr lang="it-IT" sz="3000" i="1" dirty="0">
                <a:latin typeface="Arial" panose="020B0604020202020204" pitchFamily="34" charset="0"/>
                <a:cs typeface="Arial" panose="020B0604020202020204" pitchFamily="34" charset="0"/>
              </a:rPr>
              <a:t>RESP GIOVANNI MEROLA </a:t>
            </a:r>
          </a:p>
          <a:p>
            <a:r>
              <a:rPr lang="it-IT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0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MARIAROSARIA.CERBONE@ASLNAPOLI2NORD.IT</a:t>
            </a:r>
            <a:endParaRPr lang="it-IT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i="1" dirty="0"/>
              <a:t> </a:t>
            </a:r>
          </a:p>
          <a:p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9CE79-79F4-15D6-7E67-07E176FE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80C69C6-7CA7-6326-EB96-8C2B1605F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724" y="2016695"/>
            <a:ext cx="9659388" cy="460854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98FA80E-3EC1-A1D8-6906-917283801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05" y="257694"/>
            <a:ext cx="6610350" cy="198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47F46000-09E4-F3E1-C852-2A2B6FDEC43B}"/>
                  </a:ext>
                </a:extLst>
              </p14:cNvPr>
              <p14:cNvContentPartPr/>
              <p14:nvPr/>
            </p14:nvContentPartPr>
            <p14:xfrm>
              <a:off x="146228" y="-230386"/>
              <a:ext cx="360" cy="3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47F46000-09E4-F3E1-C852-2A2B6FDEC4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588" y="-33838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9304B578-9B05-DF48-DB7D-7AADDDDBECC8}"/>
                  </a:ext>
                </a:extLst>
              </p14:cNvPr>
              <p14:cNvContentPartPr/>
              <p14:nvPr/>
            </p14:nvContentPartPr>
            <p14:xfrm>
              <a:off x="4042508" y="5314334"/>
              <a:ext cx="1808640" cy="44244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9304B578-9B05-DF48-DB7D-7AADDDDBEC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88508" y="5206694"/>
                <a:ext cx="1916280" cy="65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040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Follow</a:t>
            </a:r>
            <a:r>
              <a:rPr lang="it-IT" dirty="0"/>
              <a:t> up individualizzato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Pz ai quali in fase valutativa è stato programmato un trattamento personalizzato</a:t>
            </a:r>
          </a:p>
          <a:p>
            <a:r>
              <a:rPr lang="it-IT" dirty="0"/>
              <a:t>Pz che in seguito ad eventi stressanti e o variazioni metaboliche possono sviluppare condizioni psicopatologiche o riacutizzazione di patologie psichiatriche pregresse</a:t>
            </a:r>
          </a:p>
          <a:p>
            <a:r>
              <a:rPr lang="it-IT" dirty="0"/>
              <a:t>Pz che presentano l’insorgenza di disordini alimentari: anoressia, bulimia, bed low frequency, </a:t>
            </a:r>
            <a:r>
              <a:rPr lang="it-IT" dirty="0" err="1"/>
              <a:t>Loce</a:t>
            </a:r>
            <a:r>
              <a:rPr lang="it-IT" dirty="0"/>
              <a:t>??</a:t>
            </a:r>
          </a:p>
          <a:p>
            <a:r>
              <a:rPr lang="it-IT" dirty="0"/>
              <a:t>Pz che presentano disordini alimentari per mancato o difficile cambiamento dello stile di vita</a:t>
            </a:r>
          </a:p>
          <a:p>
            <a:r>
              <a:rPr lang="it-IT" dirty="0"/>
              <a:t>Pz che presentano disordini alimentare per ridotto o assente calo ponderale e/o weight </a:t>
            </a:r>
            <a:r>
              <a:rPr lang="it-IT" dirty="0" err="1"/>
              <a:t>regain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5441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Il </a:t>
            </a:r>
            <a:r>
              <a:rPr dirty="0" err="1"/>
              <a:t>successo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chirurgia</a:t>
            </a:r>
            <a:r>
              <a:rPr dirty="0"/>
              <a:t> </a:t>
            </a:r>
            <a:r>
              <a:rPr dirty="0" err="1"/>
              <a:t>bariatrica</a:t>
            </a:r>
            <a:r>
              <a:rPr dirty="0"/>
              <a:t> non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misura</a:t>
            </a:r>
            <a:r>
              <a:rPr dirty="0"/>
              <a:t> solo in chili </a:t>
            </a:r>
            <a:r>
              <a:rPr dirty="0" err="1"/>
              <a:t>persi</a:t>
            </a:r>
            <a:r>
              <a:rPr dirty="0"/>
              <a:t>, ma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capacità</a:t>
            </a:r>
            <a:r>
              <a:rPr dirty="0"/>
              <a:t> del </a:t>
            </a:r>
            <a:r>
              <a:rPr dirty="0" err="1"/>
              <a:t>paziente</a:t>
            </a:r>
            <a:r>
              <a:rPr dirty="0"/>
              <a:t> di </a:t>
            </a:r>
            <a:r>
              <a:rPr dirty="0" err="1"/>
              <a:t>mantenere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cambiamento</a:t>
            </a:r>
            <a:r>
              <a:rPr dirty="0"/>
              <a:t>.</a:t>
            </a:r>
          </a:p>
          <a:p>
            <a:r>
              <a:rPr dirty="0"/>
              <a:t>Il follow-up </a:t>
            </a:r>
            <a:r>
              <a:rPr dirty="0" err="1"/>
              <a:t>psicologico</a:t>
            </a:r>
            <a:r>
              <a:rPr dirty="0"/>
              <a:t> è lo </a:t>
            </a:r>
            <a:r>
              <a:rPr dirty="0" err="1"/>
              <a:t>strumento</a:t>
            </a:r>
            <a:r>
              <a:rPr dirty="0"/>
              <a:t> </a:t>
            </a:r>
            <a:r>
              <a:rPr dirty="0" err="1"/>
              <a:t>chiave</a:t>
            </a:r>
            <a:r>
              <a:rPr lang="it-IT" dirty="0"/>
              <a:t> </a:t>
            </a:r>
            <a:r>
              <a:rPr dirty="0"/>
              <a:t> </a:t>
            </a:r>
            <a:r>
              <a:rPr dirty="0" err="1"/>
              <a:t>pe</a:t>
            </a:r>
            <a:r>
              <a:rPr lang="it-IT" dirty="0"/>
              <a:t>r il benessere mentale e il decremento ponderale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3033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31767" y="2601882"/>
            <a:ext cx="112304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i="1" dirty="0"/>
              <a:t>«</a:t>
            </a:r>
            <a:r>
              <a:rPr lang="it-IT" b="1" i="1" dirty="0"/>
              <a:t>Il follow-up psicologico </a:t>
            </a:r>
            <a:r>
              <a:rPr lang="it-IT" i="1" dirty="0"/>
              <a:t>nel paziente obeso candidato alla chirurgia </a:t>
            </a:r>
            <a:r>
              <a:rPr lang="it-IT" i="1" dirty="0" err="1"/>
              <a:t>bariatrica</a:t>
            </a:r>
            <a:r>
              <a:rPr lang="it-IT" i="1" dirty="0"/>
              <a:t> è un processo sistematico di valutazione, monitoraggio e sostegno che accompagna il soggetto prima e dopo l’intervento chirurgico, con l’obiettivo di garantire un’adeguata preparazione emotiva, una corretta gestione delle aspettative e una solida adesione ai cambiamenti comportamentali e relazionali richiesti per il successo a lungo termine del trattamento chirurgico.»</a:t>
            </a:r>
          </a:p>
          <a:p>
            <a:endParaRPr lang="it-IT" dirty="0"/>
          </a:p>
          <a:p>
            <a:pPr algn="r"/>
            <a:r>
              <a:rPr lang="it-IT" i="1" dirty="0"/>
              <a:t>World </a:t>
            </a:r>
            <a:r>
              <a:rPr lang="it-IT" i="1" dirty="0" err="1"/>
              <a:t>Halt</a:t>
            </a:r>
            <a:r>
              <a:rPr lang="it-IT" i="1" dirty="0"/>
              <a:t> Organization, 2022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Obiettivi</a:t>
            </a:r>
            <a:r>
              <a:rPr dirty="0"/>
              <a:t> del Follow-up </a:t>
            </a:r>
            <a:r>
              <a:rPr dirty="0" err="1"/>
              <a:t>Psicologico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Monitorare l’andamento clinico nel post operatorio</a:t>
            </a:r>
            <a:endParaRPr dirty="0"/>
          </a:p>
          <a:p>
            <a:r>
              <a:rPr lang="it-IT" dirty="0"/>
              <a:t>Identificare precocemente le eventuali complicanze </a:t>
            </a:r>
          </a:p>
          <a:p>
            <a:r>
              <a:rPr lang="it-IT" dirty="0"/>
              <a:t>Valutare l’aderenza terapeutica </a:t>
            </a:r>
            <a:endParaRPr dirty="0"/>
          </a:p>
          <a:p>
            <a:r>
              <a:rPr dirty="0"/>
              <a:t>Valuta</a:t>
            </a:r>
            <a:r>
              <a:rPr lang="it-IT" dirty="0"/>
              <a:t>re e rafforzare</a:t>
            </a:r>
            <a:r>
              <a:rPr dirty="0"/>
              <a:t> </a:t>
            </a:r>
            <a:r>
              <a:rPr lang="it-IT" dirty="0"/>
              <a:t>l</a:t>
            </a:r>
            <a:r>
              <a:rPr dirty="0"/>
              <a:t>a </a:t>
            </a:r>
            <a:r>
              <a:rPr dirty="0" err="1"/>
              <a:t>motivazione</a:t>
            </a:r>
            <a:r>
              <a:rPr dirty="0"/>
              <a:t> </a:t>
            </a:r>
            <a:endParaRPr lang="it-IT" dirty="0"/>
          </a:p>
          <a:p>
            <a:r>
              <a:rPr dirty="0" err="1"/>
              <a:t>Preven</a:t>
            </a:r>
            <a:r>
              <a:rPr lang="it-IT" dirty="0"/>
              <a:t>ire</a:t>
            </a:r>
            <a:r>
              <a:rPr dirty="0"/>
              <a:t> le </a:t>
            </a:r>
            <a:r>
              <a:rPr dirty="0" err="1"/>
              <a:t>recidive</a:t>
            </a:r>
            <a:r>
              <a:rPr dirty="0"/>
              <a:t> e </a:t>
            </a:r>
            <a:r>
              <a:rPr lang="it-IT" dirty="0"/>
              <a:t>il </a:t>
            </a:r>
            <a:r>
              <a:rPr dirty="0" err="1"/>
              <a:t>supporto</a:t>
            </a:r>
            <a:r>
              <a:rPr dirty="0"/>
              <a:t> post-</a:t>
            </a:r>
            <a:r>
              <a:rPr dirty="0" err="1"/>
              <a:t>operatorio</a:t>
            </a:r>
            <a:endParaRPr dirty="0"/>
          </a:p>
        </p:txBody>
      </p:sp>
      <p:pic>
        <p:nvPicPr>
          <p:cNvPr id="4" name="Segnaposto contenuto 3" descr="linee guida 2015.jpg">
            <a:extLst>
              <a:ext uri="{FF2B5EF4-FFF2-40B4-BE49-F238E27FC236}">
                <a16:creationId xmlns:a16="http://schemas.microsoft.com/office/drawing/2014/main" id="{DB39A79B-A794-6CC4-F8FD-B941F400A6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-538"/>
          <a:stretch/>
        </p:blipFill>
        <p:spPr>
          <a:xfrm>
            <a:off x="9964751" y="286603"/>
            <a:ext cx="2019300" cy="2757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magine 4" descr="le_procedure_psicolo_programma.pdf">
            <a:extLst>
              <a:ext uri="{FF2B5EF4-FFF2-40B4-BE49-F238E27FC236}">
                <a16:creationId xmlns:a16="http://schemas.microsoft.com/office/drawing/2014/main" id="{47BC7A8C-FC29-F207-BBAA-77F166645F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1" t="29556" b="4629"/>
          <a:stretch/>
        </p:blipFill>
        <p:spPr>
          <a:xfrm>
            <a:off x="7419831" y="3103802"/>
            <a:ext cx="3467098" cy="3659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8E945B-44AB-8A8F-E0C9-D9F47A1DDD98}"/>
              </a:ext>
            </a:extLst>
          </p:cNvPr>
          <p:cNvSpPr txBox="1"/>
          <p:nvPr/>
        </p:nvSpPr>
        <p:spPr>
          <a:xfrm>
            <a:off x="7413519" y="5964994"/>
            <a:ext cx="3467097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 err="1">
                <a:solidFill>
                  <a:srgbClr val="0000FF"/>
                </a:solidFill>
                <a:latin typeface="Century"/>
                <a:cs typeface="Century"/>
              </a:rPr>
              <a:t>F</a:t>
            </a:r>
            <a:r>
              <a:rPr lang="it-IT" sz="800" b="1" dirty="0">
                <a:solidFill>
                  <a:srgbClr val="0000FF"/>
                </a:solidFill>
                <a:latin typeface="Century"/>
                <a:cs typeface="Century"/>
              </a:rPr>
              <a:t>. Micanti, MR Cerbone, D. Galletta, E. Paone, C. </a:t>
            </a:r>
            <a:r>
              <a:rPr lang="it-IT" sz="800" b="1" dirty="0" err="1">
                <a:solidFill>
                  <a:srgbClr val="0000FF"/>
                </a:solidFill>
                <a:latin typeface="Century"/>
                <a:cs typeface="Century"/>
              </a:rPr>
              <a:t>Sollai</a:t>
            </a:r>
            <a:endParaRPr lang="it-IT" sz="800" b="1" dirty="0">
              <a:solidFill>
                <a:srgbClr val="0000FF"/>
              </a:solidFill>
              <a:latin typeface="Century"/>
              <a:cs typeface="Century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81BB7B8-F671-48DD-80DC-E3EF98B26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3" y="4601979"/>
            <a:ext cx="6686299" cy="216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0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5551593-E683-8ECD-E6C2-D247CF291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409" y="382385"/>
            <a:ext cx="4370397" cy="6184665"/>
          </a:xfrm>
          <a:prstGeom prst="rect">
            <a:avLst/>
          </a:prstGeom>
        </p:spPr>
      </p:pic>
      <p:sp>
        <p:nvSpPr>
          <p:cNvPr id="6" name="AutoShape 4" descr="https://mail.aslnapoli2nord.it/owa/service.svc/s/GetFileAttachment?id=AAMkADAzYmVmNmE0LWM2M2MtNDc1OC04NjRlLWY3NjhlZDIyYTk0YQBGAAAAAACNAgw94qslSroOeY5V9ZpuBwD1VrRv0OJjQZllOgWr50oaAAAAAAEMAACpN5u57Vv6TKgAtGm1%2F6txAAK6LBvdAAABEgAQAAcFjAKOrUhDuN%2BxR2Ecp7I%3D&amp;X-OWA-CANARY=ZnSMKykVokqs2OPwy3kBXlD3Zl0Sjt0IVpfIcEaH_cItILNjd6Khvd-n5rxD0jl0Kbdc7wVCv1c.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6" descr="https://mail.aslnapoli2nord.it/owa/service.svc/s/GetFileAttachment?id=AAMkADAzYmVmNmE0LWM2M2MtNDc1OC04NjRlLWY3NjhlZDIyYTk0YQBGAAAAAACNAgw94qslSroOeY5V9ZpuBwD1VrRv0OJjQZllOgWr50oaAAAAAAEMAACpN5u57Vv6TKgAtGm1%2F6txAAK6LBvdAAABEgAQAAcFjAKOrUhDuN%2BxR2Ecp7I%3D&amp;X-OWA-CANARY=ZnSMKykVokqs2OPwy3kBXlD3Zl0Sjt0IVpfIcEaH_cItILNjd6Khvd-n5rxD0jl0Kbdc7wVCv1c.&amp;isImagePreview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83" y="215697"/>
            <a:ext cx="7236402" cy="261937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30" y="4189614"/>
            <a:ext cx="7299956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1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Caratteristiche</a:t>
            </a:r>
            <a:br>
              <a:rPr lang="it-IT" dirty="0"/>
            </a:br>
            <a:r>
              <a:rPr dirty="0"/>
              <a:t> </a:t>
            </a:r>
            <a:r>
              <a:rPr dirty="0" err="1"/>
              <a:t>Tipiche</a:t>
            </a:r>
            <a:r>
              <a:rPr dirty="0"/>
              <a:t> del Follow-up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 </a:t>
            </a:r>
            <a:r>
              <a:rPr dirty="0" err="1"/>
              <a:t>Colloqui</a:t>
            </a:r>
            <a:r>
              <a:rPr dirty="0"/>
              <a:t> </a:t>
            </a:r>
            <a:r>
              <a:rPr dirty="0" err="1"/>
              <a:t>clinici</a:t>
            </a:r>
            <a:r>
              <a:rPr dirty="0"/>
              <a:t> post-</a:t>
            </a:r>
            <a:r>
              <a:rPr dirty="0" err="1"/>
              <a:t>operatori</a:t>
            </a:r>
            <a:endParaRPr dirty="0"/>
          </a:p>
          <a:p>
            <a:r>
              <a:rPr dirty="0"/>
              <a:t> </a:t>
            </a:r>
            <a:r>
              <a:rPr dirty="0" err="1"/>
              <a:t>Somministrazione</a:t>
            </a:r>
            <a:r>
              <a:rPr dirty="0"/>
              <a:t> di test </a:t>
            </a:r>
            <a:r>
              <a:rPr dirty="0" err="1"/>
              <a:t>psicologici</a:t>
            </a:r>
            <a:endParaRPr dirty="0"/>
          </a:p>
          <a:p>
            <a:r>
              <a:rPr dirty="0"/>
              <a:t> </a:t>
            </a:r>
            <a:r>
              <a:rPr dirty="0" err="1"/>
              <a:t>Supporto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ristrutturazione</a:t>
            </a:r>
            <a:r>
              <a:rPr dirty="0"/>
              <a:t> </a:t>
            </a:r>
            <a:r>
              <a:rPr dirty="0" err="1"/>
              <a:t>dell’immagine</a:t>
            </a:r>
            <a:r>
              <a:rPr dirty="0"/>
              <a:t> </a:t>
            </a:r>
            <a:r>
              <a:rPr dirty="0" err="1"/>
              <a:t>corporea</a:t>
            </a:r>
            <a:r>
              <a:rPr lang="it-IT" dirty="0"/>
              <a:t>  per garantire il mantenimento del decremento ponderale nel corso del tempo  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871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724" y="2016695"/>
            <a:ext cx="9659388" cy="460854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05" y="257694"/>
            <a:ext cx="6610350" cy="198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AFF220CF-19AA-B0D1-1CE1-40B57375696B}"/>
                  </a:ext>
                </a:extLst>
              </p14:cNvPr>
              <p14:cNvContentPartPr/>
              <p14:nvPr/>
            </p14:nvContentPartPr>
            <p14:xfrm>
              <a:off x="4004708" y="3898454"/>
              <a:ext cx="1495080" cy="45360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AFF220CF-19AA-B0D1-1CE1-40B5737569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1068" y="3790454"/>
                <a:ext cx="1602720" cy="66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9803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605" y="257694"/>
            <a:ext cx="6610350" cy="1981200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281" y="2317591"/>
            <a:ext cx="9293628" cy="419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9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B5D22-55CE-1600-06A9-9132DE605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1B8AFE1-21C0-DF44-BA80-1D0E2465E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724" y="2016695"/>
            <a:ext cx="9659388" cy="460854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D89FCCB-711D-C039-D4FB-820A40178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05" y="257694"/>
            <a:ext cx="6610350" cy="198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33C73D70-5389-EB76-43A6-D73FF008AFD8}"/>
                  </a:ext>
                </a:extLst>
              </p14:cNvPr>
              <p14:cNvContentPartPr/>
              <p14:nvPr/>
            </p14:nvContentPartPr>
            <p14:xfrm>
              <a:off x="3739388" y="4874054"/>
              <a:ext cx="2666520" cy="9396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33C73D70-5389-EB76-43A6-D73FF008AF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5748" y="4766414"/>
                <a:ext cx="277416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89502F99-1570-87FC-4021-25F9BD8DD23C}"/>
                  </a:ext>
                </a:extLst>
              </p14:cNvPr>
              <p14:cNvContentPartPr/>
              <p14:nvPr/>
            </p14:nvContentPartPr>
            <p14:xfrm>
              <a:off x="146228" y="-230386"/>
              <a:ext cx="360" cy="3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89502F99-1570-87FC-4021-25F9BD8DD2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588" y="-338386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1565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308" y="2475163"/>
            <a:ext cx="10058400" cy="1450757"/>
          </a:xfrm>
        </p:spPr>
        <p:txBody>
          <a:bodyPr>
            <a:normAutofit/>
          </a:bodyPr>
          <a:lstStyle/>
          <a:p>
            <a:r>
              <a:rPr sz="2400" dirty="0" err="1"/>
              <a:t>Fattori</a:t>
            </a:r>
            <a:r>
              <a:rPr sz="2400" dirty="0"/>
              <a:t> </a:t>
            </a:r>
            <a:r>
              <a:rPr sz="2400" dirty="0" err="1"/>
              <a:t>Critici</a:t>
            </a:r>
            <a:r>
              <a:rPr sz="2400" dirty="0"/>
              <a:t> da </a:t>
            </a:r>
            <a:r>
              <a:rPr sz="2400" dirty="0" err="1"/>
              <a:t>Monitorare</a:t>
            </a:r>
            <a:endParaRPr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548" y="4086894"/>
            <a:ext cx="10058400" cy="3760891"/>
          </a:xfrm>
        </p:spPr>
        <p:txBody>
          <a:bodyPr/>
          <a:lstStyle/>
          <a:p>
            <a:r>
              <a:rPr dirty="0"/>
              <a:t> Distorsioni cognitive e </a:t>
            </a:r>
            <a:r>
              <a:rPr dirty="0" err="1"/>
              <a:t>immagine</a:t>
            </a:r>
            <a:r>
              <a:rPr dirty="0"/>
              <a:t> </a:t>
            </a:r>
            <a:r>
              <a:rPr dirty="0" err="1"/>
              <a:t>corporea</a:t>
            </a:r>
            <a:endParaRPr dirty="0"/>
          </a:p>
          <a:p>
            <a:r>
              <a:rPr dirty="0"/>
              <a:t> </a:t>
            </a:r>
            <a:r>
              <a:rPr dirty="0" err="1"/>
              <a:t>Adesione</a:t>
            </a:r>
            <a:r>
              <a:rPr dirty="0"/>
              <a:t> alle </a:t>
            </a:r>
            <a:r>
              <a:rPr dirty="0" err="1"/>
              <a:t>prescrizioni</a:t>
            </a:r>
            <a:r>
              <a:rPr dirty="0"/>
              <a:t> </a:t>
            </a:r>
            <a:r>
              <a:rPr dirty="0" err="1"/>
              <a:t>alimentari</a:t>
            </a:r>
            <a:r>
              <a:rPr dirty="0"/>
              <a:t> e </a:t>
            </a:r>
            <a:r>
              <a:rPr dirty="0" err="1"/>
              <a:t>comportamentali</a:t>
            </a:r>
            <a:endParaRPr dirty="0"/>
          </a:p>
          <a:p>
            <a:r>
              <a:rPr dirty="0" err="1"/>
              <a:t>Supporto</a:t>
            </a:r>
            <a:r>
              <a:rPr dirty="0"/>
              <a:t> </a:t>
            </a:r>
            <a:r>
              <a:rPr dirty="0" err="1"/>
              <a:t>familiare</a:t>
            </a:r>
            <a:r>
              <a:rPr dirty="0"/>
              <a:t> e </a:t>
            </a:r>
            <a:r>
              <a:rPr dirty="0" err="1"/>
              <a:t>relazionale</a:t>
            </a:r>
            <a:endParaRPr dirty="0"/>
          </a:p>
          <a:p>
            <a:r>
              <a:rPr dirty="0" err="1"/>
              <a:t>Comorbilità</a:t>
            </a:r>
            <a:r>
              <a:rPr dirty="0"/>
              <a:t> </a:t>
            </a:r>
            <a:r>
              <a:rPr dirty="0" err="1"/>
              <a:t>psichiatriche</a:t>
            </a:r>
            <a:r>
              <a:rPr dirty="0"/>
              <a:t> (</a:t>
            </a:r>
            <a:r>
              <a:rPr lang="it-IT" dirty="0"/>
              <a:t>MDD,</a:t>
            </a:r>
            <a:r>
              <a:rPr dirty="0"/>
              <a:t> </a:t>
            </a:r>
            <a:r>
              <a:rPr dirty="0" err="1"/>
              <a:t>ansia</a:t>
            </a:r>
            <a:r>
              <a:rPr dirty="0"/>
              <a:t>, </a:t>
            </a:r>
            <a:r>
              <a:rPr lang="it-IT" dirty="0"/>
              <a:t>SUD, </a:t>
            </a:r>
            <a:r>
              <a:rPr dirty="0" err="1"/>
              <a:t>ecc</a:t>
            </a:r>
            <a:r>
              <a:rPr dirty="0"/>
              <a:t>.)</a:t>
            </a:r>
            <a:endParaRPr lang="it-IT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BBAB9FA-BD00-1B3E-88B6-B1FA9EDE9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548" y="238578"/>
            <a:ext cx="5734265" cy="193746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D2989DD-A681-D35A-ACE5-F6966E752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693" y="1933730"/>
            <a:ext cx="6515226" cy="180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751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documentManagement/types"/>
    <ds:schemaRef ds:uri="http://purl.org/dc/dcmitype/"/>
    <ds:schemaRef ds:uri="71af3243-3dd4-4a8d-8c0d-dd76da1f02a5"/>
    <ds:schemaRef ds:uri="http://purl.org/dc/elements/1.1/"/>
    <ds:schemaRef ds:uri="http://purl.org/dc/terms/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518</TotalTime>
  <Words>358</Words>
  <Application>Microsoft Macintosh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</vt:lpstr>
      <vt:lpstr>Wingdings</vt:lpstr>
      <vt:lpstr>RetrospectVTI</vt:lpstr>
      <vt:lpstr>IL FOLLOW-UP PSICOLOGICO POST-BARIATRICO: FASE IMPRESCINDIBILE DEL PERCORSO DI CURA</vt:lpstr>
      <vt:lpstr>Presentazione standard di PowerPoint</vt:lpstr>
      <vt:lpstr>Obiettivi del Follow-up Psicologico</vt:lpstr>
      <vt:lpstr>Presentazione standard di PowerPoint</vt:lpstr>
      <vt:lpstr>Caratteristiche  Tipiche del Follow-up</vt:lpstr>
      <vt:lpstr>Presentazione standard di PowerPoint</vt:lpstr>
      <vt:lpstr>Presentazione standard di PowerPoint</vt:lpstr>
      <vt:lpstr>Presentazione standard di PowerPoint</vt:lpstr>
      <vt:lpstr>Fattori Critici da Monitorare</vt:lpstr>
      <vt:lpstr>Presentazione standard di PowerPoint</vt:lpstr>
      <vt:lpstr>Follow up individualizzato </vt:lpstr>
      <vt:lpstr>Conclusione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Angelo Bencivenga</cp:lastModifiedBy>
  <cp:revision>31</cp:revision>
  <dcterms:created xsi:type="dcterms:W3CDTF">2022-02-27T17:36:31Z</dcterms:created>
  <dcterms:modified xsi:type="dcterms:W3CDTF">2025-05-12T16:35:58Z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